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5" r:id="rId4"/>
    <p:sldId id="268" r:id="rId5"/>
    <p:sldId id="258" r:id="rId6"/>
    <p:sldId id="257" r:id="rId7"/>
    <p:sldId id="267" r:id="rId8"/>
    <p:sldId id="265" r:id="rId9"/>
    <p:sldId id="266" r:id="rId10"/>
    <p:sldId id="264" r:id="rId11"/>
    <p:sldId id="263" r:id="rId12"/>
    <p:sldId id="273" r:id="rId13"/>
    <p:sldId id="276" r:id="rId14"/>
    <p:sldId id="271" r:id="rId15"/>
    <p:sldId id="270" r:id="rId16"/>
    <p:sldId id="269" r:id="rId17"/>
    <p:sldId id="262" r:id="rId18"/>
    <p:sldId id="259" r:id="rId19"/>
    <p:sldId id="261" r:id="rId20"/>
    <p:sldId id="260" r:id="rId21"/>
    <p:sldId id="278" r:id="rId22"/>
    <p:sldId id="272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0C98B-3157-442C-BDA3-8284641066D8}" type="datetimeFigureOut">
              <a:rPr lang="en-US" smtClean="0"/>
              <a:t>12/31/2016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D2A3-E2FA-4B51-B6A7-71E307738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31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0C98B-3157-442C-BDA3-8284641066D8}" type="datetimeFigureOut">
              <a:rPr lang="en-US" smtClean="0"/>
              <a:t>12/31/2016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D2A3-E2FA-4B51-B6A7-71E307738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11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0C98B-3157-442C-BDA3-8284641066D8}" type="datetimeFigureOut">
              <a:rPr lang="en-US" smtClean="0"/>
              <a:t>12/31/2016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D2A3-E2FA-4B51-B6A7-71E307738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76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0C98B-3157-442C-BDA3-8284641066D8}" type="datetimeFigureOut">
              <a:rPr lang="en-US" smtClean="0"/>
              <a:t>12/31/2016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D2A3-E2FA-4B51-B6A7-71E307738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72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0C98B-3157-442C-BDA3-8284641066D8}" type="datetimeFigureOut">
              <a:rPr lang="en-US" smtClean="0"/>
              <a:t>12/31/2016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D2A3-E2FA-4B51-B6A7-71E307738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8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0C98B-3157-442C-BDA3-8284641066D8}" type="datetimeFigureOut">
              <a:rPr lang="en-US" smtClean="0"/>
              <a:t>12/31/2016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D2A3-E2FA-4B51-B6A7-71E307738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64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0C98B-3157-442C-BDA3-8284641066D8}" type="datetimeFigureOut">
              <a:rPr lang="en-US" smtClean="0"/>
              <a:t>12/31/2016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D2A3-E2FA-4B51-B6A7-71E307738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29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0C98B-3157-442C-BDA3-8284641066D8}" type="datetimeFigureOut">
              <a:rPr lang="en-US" smtClean="0"/>
              <a:t>12/31/2016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D2A3-E2FA-4B51-B6A7-71E307738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29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0C98B-3157-442C-BDA3-8284641066D8}" type="datetimeFigureOut">
              <a:rPr lang="en-US" smtClean="0"/>
              <a:t>12/31/2016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D2A3-E2FA-4B51-B6A7-71E307738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67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0C98B-3157-442C-BDA3-8284641066D8}" type="datetimeFigureOut">
              <a:rPr lang="en-US" smtClean="0"/>
              <a:t>12/31/2016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D2A3-E2FA-4B51-B6A7-71E307738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95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0C98B-3157-442C-BDA3-8284641066D8}" type="datetimeFigureOut">
              <a:rPr lang="en-US" smtClean="0"/>
              <a:t>12/31/2016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D2A3-E2FA-4B51-B6A7-71E307738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6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0C98B-3157-442C-BDA3-8284641066D8}" type="datetimeFigureOut">
              <a:rPr lang="en-US" smtClean="0"/>
              <a:t>12/31/2016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7D2A3-E2FA-4B51-B6A7-71E307738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2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55" y="357592"/>
            <a:ext cx="1136904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Void alignment and density profile applied to measuring</a:t>
            </a:r>
            <a:br>
              <a:rPr lang="en-US" dirty="0" smtClean="0"/>
            </a:br>
            <a:r>
              <a:rPr lang="en-US" dirty="0" smtClean="0"/>
              <a:t>cosmological parameters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1175" y="3227966"/>
            <a:ext cx="9144000" cy="1655762"/>
          </a:xfrm>
        </p:spPr>
        <p:txBody>
          <a:bodyPr/>
          <a:lstStyle/>
          <a:p>
            <a:r>
              <a:rPr lang="en-US" dirty="0" smtClean="0"/>
              <a:t>Speaker: De-Chang Dai</a:t>
            </a:r>
            <a:endParaRPr lang="en-US" dirty="0"/>
          </a:p>
        </p:txBody>
      </p:sp>
      <p:pic>
        <p:nvPicPr>
          <p:cNvPr id="1026" name="Picture 2" descr="http://www.sjtu.edu.cn/images/i_r6_c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677" y="5840035"/>
            <a:ext cx="357187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037322"/>
            <a:ext cx="7747462" cy="17456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94168" y="387118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MNRAS2015 </a:t>
            </a:r>
            <a:r>
              <a:rPr lang="en-US" dirty="0"/>
              <a:t>454 (4): </a:t>
            </a:r>
            <a:r>
              <a:rPr lang="en-US" dirty="0" smtClean="0"/>
              <a:t>3590-3596</a:t>
            </a:r>
            <a:r>
              <a:rPr lang="en-US" altLang="zh-TW" dirty="0" smtClean="0"/>
              <a:t>(</a:t>
            </a:r>
            <a:r>
              <a:rPr lang="en-US" dirty="0" smtClean="0"/>
              <a:t>arXiv:1509.07498</a:t>
            </a:r>
            <a:r>
              <a:rPr lang="en-US" altLang="zh-TW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33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the model is not correct: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359" y="1690687"/>
            <a:ext cx="6333971" cy="447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0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759" y="1044081"/>
            <a:ext cx="7174252" cy="55312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03315" y="230188"/>
            <a:ext cx="9828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>
                <a:latin typeface="CMMI8"/>
              </a:rPr>
              <a:t>&lt; </a:t>
            </a:r>
            <a:r>
              <a:rPr lang="en-US" sz="3600" dirty="0" err="1">
                <a:latin typeface="CMR8"/>
              </a:rPr>
              <a:t>cos</a:t>
            </a:r>
            <a:r>
              <a:rPr lang="en-US" sz="3600" i="1" dirty="0" err="1">
                <a:latin typeface="CMMI8"/>
              </a:rPr>
              <a:t>θ</a:t>
            </a:r>
            <a:r>
              <a:rPr lang="en-US" sz="3600" i="1" dirty="0">
                <a:latin typeface="CMMI8"/>
              </a:rPr>
              <a:t> &gt; </a:t>
            </a:r>
            <a:r>
              <a:rPr lang="en-US" sz="3600" dirty="0">
                <a:latin typeface="CMR8"/>
              </a:rPr>
              <a:t>in different </a:t>
            </a:r>
            <a:r>
              <a:rPr lang="en-US" sz="3600" dirty="0" smtClean="0">
                <a:latin typeface="CMR8"/>
              </a:rPr>
              <a:t>Ω</a:t>
            </a:r>
            <a:r>
              <a:rPr lang="en-US" sz="1600" b="0" i="0" u="none" strike="noStrike" baseline="0" dirty="0" smtClean="0">
                <a:latin typeface="CMR6"/>
              </a:rPr>
              <a:t>Λ</a:t>
            </a:r>
            <a:r>
              <a:rPr lang="en-US" sz="3600" b="0" i="0" u="none" strike="noStrike" baseline="0" dirty="0" smtClean="0">
                <a:latin typeface="CMR6"/>
              </a:rPr>
              <a:t> </a:t>
            </a:r>
            <a:r>
              <a:rPr lang="en-US" sz="3600" dirty="0" smtClean="0">
                <a:latin typeface="CMR8"/>
              </a:rPr>
              <a:t> (dr10cmass3)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9970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430" y="1151961"/>
            <a:ext cx="6737875" cy="517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9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all what we can do?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482" y="1496290"/>
            <a:ext cx="7035133" cy="483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9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tacking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764" y="1509741"/>
            <a:ext cx="4351338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27" y="1403427"/>
            <a:ext cx="2658826" cy="26588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150" y="4181301"/>
            <a:ext cx="2427980" cy="242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4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026" y="531380"/>
            <a:ext cx="4685861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 the universality </a:t>
            </a:r>
            <a:br>
              <a:rPr lang="en-US" dirty="0" smtClean="0"/>
            </a:br>
            <a:r>
              <a:rPr lang="en-US" dirty="0" smtClean="0"/>
              <a:t>of void density </a:t>
            </a:r>
            <a:br>
              <a:rPr lang="en-US" dirty="0" smtClean="0"/>
            </a:br>
            <a:r>
              <a:rPr lang="en-US" dirty="0" smtClean="0"/>
              <a:t>profiles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</a:t>
            </a:r>
            <a:r>
              <a:rPr lang="en-US" dirty="0" err="1" smtClean="0"/>
              <a:t>Ricciardelli</a:t>
            </a:r>
            <a:r>
              <a:rPr lang="en-US" dirty="0" smtClean="0"/>
              <a:t> et al)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5026" y="2713154"/>
            <a:ext cx="4903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Dependence of the simulated void density profiles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981" y="173932"/>
            <a:ext cx="6419392" cy="638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2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78" y="2012906"/>
            <a:ext cx="10895838" cy="4338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78" y="760186"/>
            <a:ext cx="4892005" cy="868927"/>
          </a:xfrm>
          <a:prstGeom prst="rect">
            <a:avLst/>
          </a:prstGeom>
        </p:spPr>
      </p:pic>
      <p:pic>
        <p:nvPicPr>
          <p:cNvPr id="6146" name="Picture 2" descr="Fig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92" y="356275"/>
            <a:ext cx="307657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58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484" y="1542992"/>
            <a:ext cx="6432550" cy="28378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546" y="5094906"/>
            <a:ext cx="4165991" cy="16593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8909" y="459561"/>
            <a:ext cx="4892005" cy="8689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00055" y="459561"/>
            <a:ext cx="4718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Void density profile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4454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stacking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184" y="1690688"/>
            <a:ext cx="6124736" cy="50415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688748" y="6245228"/>
            <a:ext cx="1127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MR9"/>
              </a:rPr>
              <a:t>dr10mass2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93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Stacking and best fit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06" y="2649696"/>
            <a:ext cx="5245913" cy="42438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361" y="2580006"/>
            <a:ext cx="5396439" cy="42779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7618" y="1418634"/>
            <a:ext cx="6810638" cy="121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6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818" y="0"/>
            <a:ext cx="10515600" cy="1325563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196" y="1459865"/>
            <a:ext cx="10515600" cy="4351338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voids </a:t>
            </a:r>
            <a:r>
              <a:rPr lang="en-US"/>
              <a:t>are </a:t>
            </a:r>
            <a:r>
              <a:rPr lang="en-US" smtClean="0"/>
              <a:t>highly </a:t>
            </a:r>
            <a:r>
              <a:rPr lang="en-US" dirty="0"/>
              <a:t>affected by </a:t>
            </a:r>
            <a:r>
              <a:rPr lang="en-US" dirty="0" smtClean="0"/>
              <a:t>the evolution </a:t>
            </a:r>
            <a:r>
              <a:rPr lang="en-US" dirty="0"/>
              <a:t>of the universe’s energy density components </a:t>
            </a:r>
            <a:r>
              <a:rPr lang="en-US" dirty="0" smtClean="0"/>
              <a:t>and therefore </a:t>
            </a:r>
            <a:r>
              <a:rPr lang="en-US" dirty="0"/>
              <a:t>could be a powerful cosmological </a:t>
            </a:r>
            <a:r>
              <a:rPr lang="en-US" dirty="0" smtClean="0"/>
              <a:t>probe(Thompson &amp; </a:t>
            </a:r>
            <a:r>
              <a:rPr lang="en-US" dirty="0"/>
              <a:t>Gregory 2011</a:t>
            </a:r>
            <a:r>
              <a:rPr lang="en-US" dirty="0" smtClean="0"/>
              <a:t>).</a:t>
            </a:r>
          </a:p>
          <a:p>
            <a:r>
              <a:rPr lang="en-US" dirty="0" smtClean="0"/>
              <a:t>Whether cosmological constant is actually a constant.</a:t>
            </a:r>
            <a:endParaRPr lang="en-US" dirty="0"/>
          </a:p>
        </p:txBody>
      </p:sp>
      <p:pic>
        <p:nvPicPr>
          <p:cNvPr id="1026" name="Picture 2" descr="http://spiff.rit.edu/classes/phys443/lectures/expand/hubble_ton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171" y="3566161"/>
            <a:ext cx="4702629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dark energy dark ma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015" y="3266260"/>
            <a:ext cx="4957156" cy="335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12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782" y="1690688"/>
            <a:ext cx="6437449" cy="51083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782" y="476235"/>
            <a:ext cx="6810638" cy="121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90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improvement in the future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414" y="1233978"/>
            <a:ext cx="5989146" cy="49194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1998184"/>
            <a:ext cx="4892005" cy="8689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504" y="3357326"/>
            <a:ext cx="5052141" cy="222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0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possible to measure cosmological component through void structure. </a:t>
            </a:r>
          </a:p>
          <a:p>
            <a:r>
              <a:rPr lang="en-US" dirty="0" smtClean="0"/>
              <a:t>A better </a:t>
            </a:r>
            <a:r>
              <a:rPr lang="en-US" smtClean="0"/>
              <a:t>void density profile </a:t>
            </a:r>
            <a:r>
              <a:rPr lang="en-US" dirty="0"/>
              <a:t>function </a:t>
            </a:r>
            <a:r>
              <a:rPr lang="en-US" dirty="0" smtClean="0"/>
              <a:t>is needed.</a:t>
            </a:r>
            <a:endParaRPr lang="en-US" dirty="0"/>
          </a:p>
        </p:txBody>
      </p:sp>
      <p:pic>
        <p:nvPicPr>
          <p:cNvPr id="5122" name="Picture 2" descr="Image result for cosmological vo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153" y="3588847"/>
            <a:ext cx="5796338" cy="289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53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8069" y="2676063"/>
            <a:ext cx="5496098" cy="1325563"/>
          </a:xfrm>
        </p:spPr>
        <p:txBody>
          <a:bodyPr/>
          <a:lstStyle/>
          <a:p>
            <a:r>
              <a:rPr lang="en-US" dirty="0" smtClean="0"/>
              <a:t>Thank you very much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79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Void: a low matter density region</a:t>
            </a:r>
            <a:endParaRPr lang="en-US" dirty="0"/>
          </a:p>
        </p:txBody>
      </p:sp>
      <p:pic>
        <p:nvPicPr>
          <p:cNvPr id="3074" name="Picture 2" descr="Image result for cosmological vo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510" y="1937874"/>
            <a:ext cx="6681596" cy="444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189615" y="424780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44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for finding voids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VoidFinder</a:t>
            </a:r>
            <a:r>
              <a:rPr lang="en-US" dirty="0" smtClean="0"/>
              <a:t> Algorithm</a:t>
            </a:r>
          </a:p>
          <a:p>
            <a:r>
              <a:rPr lang="en-US" dirty="0" smtClean="0"/>
              <a:t>ZOBOV (Zone Bordering On </a:t>
            </a:r>
            <a:r>
              <a:rPr lang="en-US" dirty="0" err="1" smtClean="0"/>
              <a:t>Voidness</a:t>
            </a:r>
            <a:r>
              <a:rPr lang="en-US" dirty="0" smtClean="0"/>
              <a:t>) Algorithm</a:t>
            </a:r>
          </a:p>
          <a:p>
            <a:r>
              <a:rPr lang="fr-FR" dirty="0" smtClean="0"/>
              <a:t>DIVA (</a:t>
            </a:r>
            <a:r>
              <a:rPr lang="fr-FR" dirty="0" err="1" smtClean="0"/>
              <a:t>DynamIcal</a:t>
            </a:r>
            <a:r>
              <a:rPr lang="fr-FR" dirty="0" smtClean="0"/>
              <a:t> </a:t>
            </a:r>
            <a:r>
              <a:rPr lang="fr-FR" dirty="0" err="1" smtClean="0"/>
              <a:t>Void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r>
              <a:rPr lang="fr-FR" dirty="0" smtClean="0"/>
              <a:t>) </a:t>
            </a:r>
            <a:r>
              <a:rPr lang="fr-FR" dirty="0" err="1" smtClean="0"/>
              <a:t>Algorithm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395241"/>
            <a:ext cx="3199200" cy="312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439" y="3395241"/>
            <a:ext cx="3405763" cy="325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8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Data:SDSS10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279" y="1617806"/>
            <a:ext cx="7010749" cy="49947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92668" y="736581"/>
            <a:ext cx="51846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MR9"/>
              </a:rPr>
              <a:t>Public Cosmic Void </a:t>
            </a:r>
            <a:r>
              <a:rPr lang="en-US" sz="2800" dirty="0" smtClean="0">
                <a:latin typeface="CMR9"/>
              </a:rPr>
              <a:t>catalogue(Sutter </a:t>
            </a:r>
            <a:r>
              <a:rPr lang="en-US" sz="2800" dirty="0">
                <a:latin typeface="CMR9"/>
              </a:rPr>
              <a:t>et </a:t>
            </a:r>
            <a:r>
              <a:rPr lang="en-US" sz="2800" dirty="0" smtClean="0">
                <a:latin typeface="CMR9"/>
              </a:rPr>
              <a:t>al 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343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Cosmology 101: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universe is homogeneous and isotropic.</a:t>
            </a:r>
            <a:endParaRPr lang="en-US" dirty="0"/>
          </a:p>
        </p:txBody>
      </p:sp>
      <p:pic>
        <p:nvPicPr>
          <p:cNvPr id="2050" name="Picture 2" descr="Image result for SD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655" y="2496586"/>
            <a:ext cx="4848687" cy="411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7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749" y="270537"/>
            <a:ext cx="10515600" cy="1325563"/>
          </a:xfrm>
        </p:spPr>
        <p:txBody>
          <a:bodyPr/>
          <a:lstStyle/>
          <a:p>
            <a:r>
              <a:rPr lang="en-US" dirty="0" smtClean="0"/>
              <a:t>Any structure in the universe has no prefer direction.</a:t>
            </a:r>
            <a:endParaRPr lang="en-US" dirty="0"/>
          </a:p>
        </p:txBody>
      </p:sp>
      <p:pic>
        <p:nvPicPr>
          <p:cNvPr id="3074" name="Picture 2" descr="Image result for cosmological vo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710" y="1904007"/>
            <a:ext cx="6681596" cy="444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122815" y="421393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 rot="20395354">
            <a:off x="2881745" y="2882448"/>
            <a:ext cx="498763" cy="706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031373" y="2940637"/>
            <a:ext cx="199505" cy="590203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9531949" y="2235255"/>
            <a:ext cx="2382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Ellipsoid approximation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3506" y="2940637"/>
            <a:ext cx="299085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0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 homogeneous distribution looks like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82" y="1690688"/>
            <a:ext cx="6750191" cy="51184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90658" y="2062434"/>
            <a:ext cx="36631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latin typeface="CMMI9"/>
              </a:rPr>
              <a:t>θ</a:t>
            </a:r>
            <a:r>
              <a:rPr lang="en-US" sz="2000" b="1" dirty="0" smtClean="0">
                <a:latin typeface="CMR9"/>
              </a:rPr>
              <a:t> is the </a:t>
            </a:r>
            <a:r>
              <a:rPr lang="en-US" sz="2000" b="1" smtClean="0">
                <a:latin typeface="CMR9"/>
              </a:rPr>
              <a:t>angle between </a:t>
            </a:r>
            <a:r>
              <a:rPr lang="en-US" sz="2000" b="1" dirty="0" smtClean="0">
                <a:latin typeface="CMR9"/>
              </a:rPr>
              <a:t>its orientation </a:t>
            </a:r>
            <a:r>
              <a:rPr lang="en-US" sz="2000" b="1" dirty="0">
                <a:latin typeface="CMR9"/>
              </a:rPr>
              <a:t>direction and line-of-sight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6042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437" y="3690851"/>
            <a:ext cx="10515600" cy="1325563"/>
          </a:xfrm>
        </p:spPr>
        <p:txBody>
          <a:bodyPr/>
          <a:lstStyle/>
          <a:p>
            <a:r>
              <a:rPr lang="en-US" dirty="0" smtClean="0"/>
              <a:t>Model: dark matter and dark energy universe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437" y="1428883"/>
            <a:ext cx="4816416" cy="16541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37" y="4738593"/>
            <a:ext cx="4939679" cy="17126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0437" y="495892"/>
            <a:ext cx="4320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measurement: z, Dec, Ra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7055833" y="311225"/>
            <a:ext cx="37756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Celestial coordinates</a:t>
            </a:r>
            <a:endParaRPr lang="en-US" sz="2800" dirty="0"/>
          </a:p>
        </p:txBody>
      </p:sp>
      <p:pic>
        <p:nvPicPr>
          <p:cNvPr id="4100" name="Picture 4" descr="Image result for Celestial coordinat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760" y="680557"/>
            <a:ext cx="3277582" cy="327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7774" y="5280824"/>
            <a:ext cx="877476" cy="4030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5250" y="5206934"/>
            <a:ext cx="1683097" cy="55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2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220</Words>
  <Application>Microsoft Office PowerPoint</Application>
  <PresentationFormat>Widescreen</PresentationFormat>
  <Paragraphs>37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CMMI8</vt:lpstr>
      <vt:lpstr>CMMI9</vt:lpstr>
      <vt:lpstr>CMR6</vt:lpstr>
      <vt:lpstr>CMR8</vt:lpstr>
      <vt:lpstr>CMR9</vt:lpstr>
      <vt:lpstr>新細明體</vt:lpstr>
      <vt:lpstr>Arial</vt:lpstr>
      <vt:lpstr>Calibri</vt:lpstr>
      <vt:lpstr>Calibri Light</vt:lpstr>
      <vt:lpstr>Office Theme</vt:lpstr>
      <vt:lpstr>Void alignment and density profile applied to measuring cosmological parameters</vt:lpstr>
      <vt:lpstr>motivation</vt:lpstr>
      <vt:lpstr>Void: a low matter density region</vt:lpstr>
      <vt:lpstr>Methods for finding voids</vt:lpstr>
      <vt:lpstr>Data:SDSS10</vt:lpstr>
      <vt:lpstr>Cosmology 101:</vt:lpstr>
      <vt:lpstr>Any structure in the universe has no prefer direction.</vt:lpstr>
      <vt:lpstr>What a homogeneous distribution looks like</vt:lpstr>
      <vt:lpstr>Model: dark matter and dark energy universe</vt:lpstr>
      <vt:lpstr>If the model is not correct:</vt:lpstr>
      <vt:lpstr>PowerPoint Presentation</vt:lpstr>
      <vt:lpstr>PowerPoint Presentation</vt:lpstr>
      <vt:lpstr>Is it all what we can do?</vt:lpstr>
      <vt:lpstr>Stacking</vt:lpstr>
      <vt:lpstr>On the universality  of void density  profiles (Ricciardelli et al)</vt:lpstr>
      <vt:lpstr>PowerPoint Presentation</vt:lpstr>
      <vt:lpstr>PowerPoint Presentation</vt:lpstr>
      <vt:lpstr>After stacking</vt:lpstr>
      <vt:lpstr>Stacking and best fit</vt:lpstr>
      <vt:lpstr>PowerPoint Presentation</vt:lpstr>
      <vt:lpstr>Possible improvement in the future</vt:lpstr>
      <vt:lpstr>Summary </vt:lpstr>
      <vt:lpstr>Thank you very much</vt:lpstr>
    </vt:vector>
  </TitlesOfParts>
  <Company>SUNY Campus Agreement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Void alignment and density profile applied to measuring cosmological parameters</dc:title>
  <dc:creator>DDC</dc:creator>
  <cp:lastModifiedBy>DDC</cp:lastModifiedBy>
  <cp:revision>59</cp:revision>
  <dcterms:created xsi:type="dcterms:W3CDTF">2016-12-29T12:04:24Z</dcterms:created>
  <dcterms:modified xsi:type="dcterms:W3CDTF">2016-12-31T00:15:07Z</dcterms:modified>
</cp:coreProperties>
</file>